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  <p:sldId id="256" r:id="rId3"/>
    <p:sldId id="257" r:id="rId4"/>
    <p:sldId id="258" r:id="rId5"/>
    <p:sldId id="259" r:id="rId6"/>
    <p:sldId id="261" r:id="rId7"/>
    <p:sldId id="263" r:id="rId8"/>
    <p:sldId id="264" r:id="rId9"/>
    <p:sldId id="265" r:id="rId10"/>
    <p:sldId id="266" r:id="rId11"/>
    <p:sldId id="26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8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27.08.2012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    УРОК  ФИЗИКИ  В  10  КЛАССЕ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08954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4800" b="1" dirty="0" smtClean="0">
                <a:solidFill>
                  <a:srgbClr val="7030A0"/>
                </a:solidFill>
                <a:latin typeface="Monotype Corsiva" pitchFamily="66" charset="0"/>
                <a:cs typeface="Arial" pitchFamily="34" charset="0"/>
              </a:rPr>
              <a:t>                   </a:t>
            </a:r>
            <a:r>
              <a:rPr lang="ru-RU" sz="4800" b="1" dirty="0" smtClean="0">
                <a:solidFill>
                  <a:srgbClr val="7030A0"/>
                </a:solidFill>
                <a:latin typeface="Monotype Corsiva" pitchFamily="66" charset="0"/>
                <a:cs typeface="Arial" pitchFamily="34" charset="0"/>
              </a:rPr>
              <a:t>Тест по теме </a:t>
            </a:r>
          </a:p>
          <a:p>
            <a:pPr>
              <a:buNone/>
            </a:pPr>
            <a:r>
              <a:rPr lang="ru-RU" sz="4800" b="1" dirty="0" smtClean="0">
                <a:solidFill>
                  <a:srgbClr val="7030A0"/>
                </a:solidFill>
                <a:latin typeface="Monotype Corsiva" pitchFamily="66" charset="0"/>
                <a:cs typeface="Arial" pitchFamily="34" charset="0"/>
              </a:rPr>
              <a:t>            «Импульс, работа, энергия»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</a:p>
          <a:p>
            <a:endParaRPr lang="ru-RU" dirty="0" smtClean="0"/>
          </a:p>
          <a:p>
            <a:r>
              <a:rPr lang="ru-RU" i="1" dirty="0" smtClean="0">
                <a:latin typeface="Georgia" pitchFamily="18" charset="0"/>
              </a:rPr>
              <a:t>Учитель</a:t>
            </a:r>
            <a:r>
              <a:rPr lang="ru-RU" dirty="0" smtClean="0">
                <a:latin typeface="Georgia" pitchFamily="18" charset="0"/>
              </a:rPr>
              <a:t>  </a:t>
            </a:r>
            <a:r>
              <a:rPr lang="ru-RU" dirty="0" smtClean="0">
                <a:solidFill>
                  <a:srgbClr val="C00000"/>
                </a:solidFill>
                <a:latin typeface="Georgia" pitchFamily="18" charset="0"/>
              </a:rPr>
              <a:t>Кононов Геннадий  Григорьевич</a:t>
            </a:r>
          </a:p>
          <a:p>
            <a:r>
              <a:rPr lang="ru-RU" dirty="0" smtClean="0">
                <a:latin typeface="Georgia" pitchFamily="18" charset="0"/>
              </a:rPr>
              <a:t>СОШ № 29  </a:t>
            </a:r>
            <a:r>
              <a:rPr lang="ru-RU" i="1" dirty="0" smtClean="0">
                <a:latin typeface="Georgia" pitchFamily="18" charset="0"/>
              </a:rPr>
              <a:t>Славянский район </a:t>
            </a:r>
          </a:p>
          <a:p>
            <a:pPr>
              <a:buNone/>
            </a:pPr>
            <a:r>
              <a:rPr lang="ru-RU" i="1" dirty="0" smtClean="0">
                <a:latin typeface="Georgia" pitchFamily="18" charset="0"/>
              </a:rPr>
              <a:t>                         Краснодарского  края</a:t>
            </a:r>
            <a:endParaRPr lang="ru-RU" i="1" dirty="0">
              <a:latin typeface="Georg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43240" y="2643182"/>
            <a:ext cx="541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214414" y="328612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928934"/>
            <a:ext cx="2899232" cy="2028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915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74" y="2928934"/>
            <a:ext cx="2786082" cy="2030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915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29260" y="2928934"/>
            <a:ext cx="2792491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4929190" y="785794"/>
            <a:ext cx="1212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Вариант 2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 advTm="15000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17. Как </a:t>
            </a:r>
            <a:r>
              <a:rPr lang="ru-RU" b="1" dirty="0" smtClean="0">
                <a:solidFill>
                  <a:srgbClr val="FF0000"/>
                </a:solidFill>
              </a:rPr>
              <a:t>будут изменяться величины</a:t>
            </a:r>
            <a:endParaRPr lang="ru-RU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43400"/>
                <a:gridCol w="4343400"/>
              </a:tblGrid>
              <a:tr h="91440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1.Мяч</a:t>
                      </a:r>
                      <a:r>
                        <a:rPr lang="ru-RU" sz="2400" baseline="0" dirty="0" smtClean="0">
                          <a:solidFill>
                            <a:schemeClr val="tx1"/>
                          </a:solidFill>
                        </a:rPr>
                        <a:t> летит вверх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 marL="96520" marR="9652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2.</a:t>
                      </a:r>
                      <a:r>
                        <a:rPr lang="ru-RU" sz="2400" baseline="0" dirty="0" smtClean="0">
                          <a:solidFill>
                            <a:schemeClr val="tx1"/>
                          </a:solidFill>
                        </a:rPr>
                        <a:t> Мяч летит вниз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 marL="96520" marR="9652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785786" y="2928934"/>
          <a:ext cx="7429552" cy="30295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14776"/>
                <a:gridCol w="3714776"/>
              </a:tblGrid>
              <a:tr h="74356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Физические</a:t>
                      </a:r>
                    </a:p>
                    <a:p>
                      <a:pPr algn="ctr"/>
                      <a:r>
                        <a:rPr lang="ru-RU" dirty="0" smtClean="0"/>
                        <a:t>величины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Их изменение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50000"/>
                      </a:schemeClr>
                    </a:solidFill>
                  </a:tcPr>
                </a:tc>
              </a:tr>
              <a:tr h="2042513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А)  кинетическая энергия</a:t>
                      </a:r>
                    </a:p>
                    <a:p>
                      <a:endParaRPr lang="ru-RU" b="1" dirty="0" smtClean="0"/>
                    </a:p>
                    <a:p>
                      <a:r>
                        <a:rPr lang="ru-RU" b="1" dirty="0" smtClean="0"/>
                        <a:t>Б)  потенциальная</a:t>
                      </a:r>
                      <a:r>
                        <a:rPr lang="ru-RU" b="1" baseline="0" dirty="0" smtClean="0"/>
                        <a:t> энергия</a:t>
                      </a:r>
                      <a:endParaRPr lang="ru-RU" b="1" dirty="0" smtClean="0"/>
                    </a:p>
                    <a:p>
                      <a:endParaRPr lang="ru-RU" b="1" dirty="0" smtClean="0"/>
                    </a:p>
                    <a:p>
                      <a:r>
                        <a:rPr lang="ru-RU" b="1" dirty="0" smtClean="0"/>
                        <a:t>В)  полная</a:t>
                      </a:r>
                      <a:r>
                        <a:rPr lang="ru-RU" b="1" baseline="0" dirty="0" smtClean="0"/>
                        <a:t> механическая энергия</a:t>
                      </a:r>
                      <a:endParaRPr lang="ru-RU" b="1" dirty="0" smtClean="0"/>
                    </a:p>
                    <a:p>
                      <a:endParaRPr lang="ru-RU" b="1" dirty="0" smtClean="0"/>
                    </a:p>
                    <a:p>
                      <a:r>
                        <a:rPr lang="ru-RU" b="1" dirty="0" smtClean="0"/>
                        <a:t> Г)  импульс</a:t>
                      </a:r>
                    </a:p>
                    <a:p>
                      <a:endParaRPr lang="ru-RU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arenR"/>
                      </a:pPr>
                      <a:r>
                        <a:rPr lang="ru-RU" b="1" dirty="0" smtClean="0"/>
                        <a:t>не изменится</a:t>
                      </a:r>
                    </a:p>
                    <a:p>
                      <a:pPr marL="342900" indent="-342900">
                        <a:buAutoNum type="arabicParenR"/>
                      </a:pPr>
                      <a:endParaRPr lang="ru-RU" b="1" dirty="0" smtClean="0"/>
                    </a:p>
                    <a:p>
                      <a:pPr marL="342900" indent="-342900">
                        <a:buAutoNum type="arabicParenR"/>
                      </a:pPr>
                      <a:r>
                        <a:rPr lang="ru-RU" b="1" dirty="0" smtClean="0"/>
                        <a:t>увеличится</a:t>
                      </a:r>
                    </a:p>
                    <a:p>
                      <a:pPr marL="342900" indent="-342900">
                        <a:buAutoNum type="arabicParenR"/>
                      </a:pPr>
                      <a:endParaRPr lang="ru-RU" b="1" dirty="0" smtClean="0"/>
                    </a:p>
                    <a:p>
                      <a:pPr marL="342900" indent="-342900">
                        <a:buAutoNum type="arabicParenR"/>
                      </a:pPr>
                      <a:r>
                        <a:rPr lang="ru-RU" b="1" dirty="0" smtClean="0"/>
                        <a:t>уменьшится</a:t>
                      </a:r>
                      <a:endParaRPr lang="ru-RU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7" name="Прямая соединительная линия 6"/>
          <p:cNvCxnSpPr/>
          <p:nvPr/>
        </p:nvCxnSpPr>
        <p:spPr>
          <a:xfrm rot="5400000">
            <a:off x="-392941" y="4822041"/>
            <a:ext cx="235745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785786" y="6000768"/>
            <a:ext cx="742955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>
            <a:off x="7036611" y="4822041"/>
            <a:ext cx="235745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3321835" y="4822041"/>
            <a:ext cx="2357454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Click="0" advTm="180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28596" y="285729"/>
          <a:ext cx="8215370" cy="6000791"/>
        </p:xfrm>
        <a:graphic>
          <a:graphicData uri="http://schemas.openxmlformats.org/drawingml/2006/table">
            <a:tbl>
              <a:tblPr/>
              <a:tblGrid>
                <a:gridCol w="4061058"/>
                <a:gridCol w="4154312"/>
              </a:tblGrid>
              <a:tr h="181745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2000" baseline="0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. </a:t>
                      </a:r>
                      <a:r>
                        <a:rPr lang="ru-RU" sz="2000" dirty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В каких единицах </a:t>
                      </a: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измеряют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          импульс </a:t>
                      </a:r>
                      <a:r>
                        <a:rPr lang="ru-RU" sz="2000" dirty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в системе СИ? 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     </a:t>
                      </a:r>
                      <a:r>
                        <a:rPr lang="ru-RU" sz="2000" dirty="0" smtClean="0">
                          <a:latin typeface="Arial"/>
                          <a:ea typeface="Times New Roman"/>
                          <a:cs typeface="Times New Roman"/>
                        </a:rPr>
                        <a:t>    А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) 1 кг   </a:t>
                      </a:r>
                      <a:r>
                        <a:rPr lang="ru-RU" sz="2000" dirty="0" smtClean="0">
                          <a:latin typeface="Arial"/>
                          <a:ea typeface="Times New Roman"/>
                          <a:cs typeface="Times New Roman"/>
                        </a:rPr>
                        <a:t>                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Б) 1 Н </a:t>
                      </a:r>
                      <a:endParaRPr lang="ru-RU" sz="20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 smtClean="0">
                          <a:latin typeface="Arial"/>
                          <a:ea typeface="Times New Roman"/>
                          <a:cs typeface="Times New Roman"/>
                        </a:rPr>
                        <a:t>         В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) 1 кг*м/с      </a:t>
                      </a:r>
                      <a:r>
                        <a:rPr lang="ru-RU" sz="2000" dirty="0" smtClean="0">
                          <a:latin typeface="Arial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Г) 1 Дж             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704" marR="427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2000" baseline="0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.</a:t>
                      </a:r>
                      <a:r>
                        <a:rPr lang="ru-RU" sz="2000" dirty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В каких единицах измеряют </a:t>
                      </a:r>
                      <a:endParaRPr lang="ru-RU" sz="2000" dirty="0" smtClean="0">
                        <a:solidFill>
                          <a:srgbClr val="00206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     энергию </a:t>
                      </a:r>
                      <a:r>
                        <a:rPr lang="ru-RU" sz="2000" dirty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в </a:t>
                      </a: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системе </a:t>
                      </a:r>
                      <a:r>
                        <a:rPr lang="ru-RU" sz="2000" dirty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СИ? 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   </a:t>
                      </a:r>
                      <a:r>
                        <a:rPr lang="ru-RU" sz="2000" dirty="0" smtClean="0">
                          <a:latin typeface="Arial"/>
                          <a:ea typeface="Times New Roman"/>
                          <a:cs typeface="Times New Roman"/>
                        </a:rPr>
                        <a:t>   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А) 1 Вт    </a:t>
                      </a:r>
                      <a:r>
                        <a:rPr lang="ru-RU" sz="2000" dirty="0" smtClean="0">
                          <a:latin typeface="Arial"/>
                          <a:ea typeface="Times New Roman"/>
                          <a:cs typeface="Times New Roman"/>
                        </a:rPr>
                        <a:t>           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Б) 1 </a:t>
                      </a:r>
                      <a:r>
                        <a:rPr lang="ru-RU" sz="2000" dirty="0" smtClean="0">
                          <a:latin typeface="Arial"/>
                          <a:ea typeface="Times New Roman"/>
                          <a:cs typeface="Times New Roman"/>
                        </a:rPr>
                        <a:t>Н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 smtClean="0">
                          <a:latin typeface="Arial"/>
                          <a:ea typeface="Times New Roman"/>
                          <a:cs typeface="Times New Roman"/>
                        </a:rPr>
                        <a:t>   </a:t>
                      </a:r>
                      <a:r>
                        <a:rPr lang="ru-RU" sz="2000" baseline="0" dirty="0" smtClean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dirty="0" smtClean="0">
                          <a:latin typeface="Arial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В) 1 кг*м/с   </a:t>
                      </a:r>
                      <a:r>
                        <a:rPr lang="ru-RU" sz="2000" dirty="0" smtClean="0">
                          <a:latin typeface="Arial"/>
                          <a:ea typeface="Times New Roman"/>
                          <a:cs typeface="Times New Roman"/>
                        </a:rPr>
                        <a:t>       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Г) 1 Дж                 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704" marR="427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795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2000" baseline="0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   </a:t>
                      </a: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. </a:t>
                      </a:r>
                      <a:r>
                        <a:rPr lang="ru-RU" sz="2000" dirty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Какая из названных </a:t>
                      </a: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ниже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   физических</a:t>
                      </a:r>
                      <a:r>
                        <a:rPr lang="ru-RU" sz="2000" baseline="0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величин </a:t>
                      </a:r>
                      <a:r>
                        <a:rPr lang="ru-RU" sz="2000" dirty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является </a:t>
                      </a:r>
                      <a:endParaRPr lang="ru-RU" sz="2000" dirty="0" smtClean="0">
                        <a:solidFill>
                          <a:srgbClr val="00206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     векторной</a:t>
                      </a:r>
                      <a:r>
                        <a:rPr lang="ru-RU" sz="2000" dirty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? 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    </a:t>
                      </a:r>
                      <a:r>
                        <a:rPr lang="ru-RU" sz="2000" dirty="0" smtClean="0">
                          <a:latin typeface="Arial"/>
                          <a:ea typeface="Times New Roman"/>
                          <a:cs typeface="Times New Roman"/>
                        </a:rPr>
                        <a:t>     А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) работа          </a:t>
                      </a:r>
                      <a:r>
                        <a:rPr lang="ru-RU" sz="2000" dirty="0" smtClean="0">
                          <a:latin typeface="Arial"/>
                          <a:ea typeface="Times New Roman"/>
                          <a:cs typeface="Times New Roman"/>
                        </a:rPr>
                        <a:t>Б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) энергия  </a:t>
                      </a:r>
                      <a:endParaRPr lang="ru-RU" sz="20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 smtClean="0">
                          <a:latin typeface="Arial"/>
                          <a:ea typeface="Times New Roman"/>
                          <a:cs typeface="Times New Roman"/>
                        </a:rPr>
                        <a:t>         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В) сила        </a:t>
                      </a:r>
                      <a:r>
                        <a:rPr lang="ru-RU" sz="2000" dirty="0" smtClean="0">
                          <a:latin typeface="Arial"/>
                          <a:ea typeface="Times New Roman"/>
                          <a:cs typeface="Times New Roman"/>
                        </a:rPr>
                        <a:t>      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Г) масса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704" marR="427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2000" baseline="0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b="1" baseline="0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. </a:t>
                      </a:r>
                      <a:r>
                        <a:rPr lang="ru-RU" sz="2000" dirty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Какая из названных </a:t>
                      </a: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ниже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     физических </a:t>
                      </a:r>
                      <a:r>
                        <a:rPr lang="ru-RU" sz="2000" baseline="0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  </a:t>
                      </a: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величин является</a:t>
                      </a:r>
                      <a:r>
                        <a:rPr lang="ru-RU" sz="2000" baseline="0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   </a:t>
                      </a: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скалярной</a:t>
                      </a:r>
                      <a:r>
                        <a:rPr lang="ru-RU" sz="2000" dirty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? 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dirty="0" smtClean="0">
                          <a:latin typeface="Calibri"/>
                          <a:ea typeface="Times New Roman"/>
                          <a:cs typeface="Times New Roman"/>
                        </a:rPr>
                        <a:t>    </a:t>
                      </a:r>
                      <a:r>
                        <a:rPr lang="ru-RU" sz="2000" dirty="0" smtClean="0">
                          <a:latin typeface="Arial"/>
                          <a:ea typeface="Times New Roman"/>
                          <a:cs typeface="Times New Roman"/>
                        </a:rPr>
                        <a:t>А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) сила      </a:t>
                      </a:r>
                      <a:r>
                        <a:rPr lang="ru-RU" sz="2000" dirty="0" smtClean="0">
                          <a:latin typeface="Arial"/>
                          <a:ea typeface="Times New Roman"/>
                          <a:cs typeface="Times New Roman"/>
                        </a:rPr>
                        <a:t>      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Б) работа   </a:t>
                      </a:r>
                      <a:endParaRPr lang="ru-RU" sz="20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Arial"/>
                          <a:ea typeface="Times New Roman"/>
                          <a:cs typeface="Times New Roman"/>
                        </a:rPr>
                        <a:t>    В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) </a:t>
                      </a:r>
                      <a:r>
                        <a:rPr lang="ru-RU" sz="2000" dirty="0" smtClean="0">
                          <a:latin typeface="Arial"/>
                          <a:ea typeface="Times New Roman"/>
                          <a:cs typeface="Times New Roman"/>
                        </a:rPr>
                        <a:t>импульс</a:t>
                      </a:r>
                      <a:r>
                        <a:rPr lang="ru-RU" sz="2000" baseline="0" dirty="0" smtClean="0">
                          <a:latin typeface="Arial"/>
                          <a:ea typeface="Times New Roman"/>
                          <a:cs typeface="Times New Roman"/>
                        </a:rPr>
                        <a:t>    </a:t>
                      </a:r>
                      <a:r>
                        <a:rPr lang="ru-RU" sz="2000" dirty="0" smtClean="0">
                          <a:latin typeface="Arial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Г) перемещение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704" marR="427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538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3</a:t>
                      </a: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. </a:t>
                      </a:r>
                      <a:r>
                        <a:rPr lang="ru-RU" sz="2000" dirty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Какое выражение соответствует </a:t>
                      </a: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определению </a:t>
                      </a:r>
                      <a:r>
                        <a:rPr lang="ru-RU" sz="2000" dirty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кинетической </a:t>
                      </a:r>
                      <a:r>
                        <a:rPr lang="ru-RU" sz="2000" baseline="0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энергии </a:t>
                      </a:r>
                      <a:r>
                        <a:rPr lang="ru-RU" sz="2000" dirty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тела?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2000" dirty="0" smtClean="0">
                          <a:latin typeface="Arial"/>
                          <a:ea typeface="Times New Roman"/>
                          <a:cs typeface="Times New Roman"/>
                        </a:rPr>
                        <a:t>   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А) mv   </a:t>
                      </a:r>
                      <a:r>
                        <a:rPr lang="ru-RU" sz="2000" dirty="0" smtClean="0">
                          <a:latin typeface="Arial"/>
                          <a:ea typeface="Times New Roman"/>
                          <a:cs typeface="Times New Roman"/>
                        </a:rPr>
                        <a:t>         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Б) mv</a:t>
                      </a:r>
                      <a:r>
                        <a:rPr lang="ru-RU" sz="2000" baseline="30000" dirty="0"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dirty="0" smtClean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baseline="0" dirty="0" smtClean="0">
                          <a:latin typeface="Arial"/>
                          <a:ea typeface="Times New Roman"/>
                          <a:cs typeface="Times New Roman"/>
                        </a:rPr>
                        <a:t>      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2000" baseline="0" dirty="0" smtClean="0">
                          <a:latin typeface="Arial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2000" dirty="0" smtClean="0">
                          <a:latin typeface="Arial"/>
                          <a:ea typeface="Times New Roman"/>
                          <a:cs typeface="Times New Roman"/>
                        </a:rPr>
                        <a:t>   В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) mv</a:t>
                      </a:r>
                      <a:r>
                        <a:rPr lang="ru-RU" sz="2000" baseline="30000" dirty="0"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/2  </a:t>
                      </a:r>
                      <a:r>
                        <a:rPr lang="ru-RU" sz="2000" dirty="0" smtClean="0">
                          <a:latin typeface="Arial"/>
                          <a:ea typeface="Times New Roman"/>
                          <a:cs typeface="Times New Roman"/>
                        </a:rPr>
                        <a:t>        Г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) Ft  </a:t>
                      </a:r>
                      <a:r>
                        <a:rPr lang="ru-RU" sz="2000" dirty="0" smtClean="0">
                          <a:latin typeface="Arial"/>
                          <a:ea typeface="Times New Roman"/>
                          <a:cs typeface="Times New Roman"/>
                        </a:rPr>
                        <a:t>                    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704" marR="427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3</a:t>
                      </a: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. </a:t>
                      </a:r>
                      <a:r>
                        <a:rPr lang="ru-RU" sz="2000" dirty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Какое выражение </a:t>
                      </a: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соответствует</a:t>
                      </a:r>
                      <a:r>
                        <a:rPr lang="ru-RU" sz="2000" baseline="0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определению </a:t>
                      </a:r>
                      <a:r>
                        <a:rPr lang="ru-RU" sz="2000" dirty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импульса тела? 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А) m</a:t>
                      </a:r>
                      <a:r>
                        <a:rPr lang="ru-RU" sz="2000" b="1" dirty="0">
                          <a:latin typeface="Arial"/>
                          <a:ea typeface="Times New Roman"/>
                          <a:cs typeface="Times New Roman"/>
                        </a:rPr>
                        <a:t>a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          </a:t>
                      </a:r>
                      <a:r>
                        <a:rPr lang="ru-RU" sz="2000" dirty="0" smtClean="0">
                          <a:latin typeface="Arial"/>
                          <a:ea typeface="Times New Roman"/>
                          <a:cs typeface="Times New Roman"/>
                        </a:rPr>
                        <a:t>        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Б) m</a:t>
                      </a:r>
                      <a:r>
                        <a:rPr lang="ru-RU" sz="2000" b="0" dirty="0"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     </a:t>
                      </a:r>
                      <a:r>
                        <a:rPr lang="ru-RU" sz="2000" dirty="0" smtClean="0">
                          <a:latin typeface="Arial"/>
                          <a:ea typeface="Times New Roman"/>
                          <a:cs typeface="Times New Roman"/>
                        </a:rPr>
                        <a:t>                  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В) </a:t>
                      </a:r>
                      <a:r>
                        <a:rPr lang="ru-RU" sz="2000" b="0" dirty="0">
                          <a:latin typeface="Arial"/>
                          <a:ea typeface="Times New Roman"/>
                          <a:cs typeface="Times New Roman"/>
                        </a:rPr>
                        <a:t>F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t   </a:t>
                      </a:r>
                      <a:r>
                        <a:rPr lang="ru-RU" sz="2000" dirty="0" smtClean="0">
                          <a:latin typeface="Arial"/>
                          <a:ea typeface="Times New Roman"/>
                          <a:cs typeface="Times New Roman"/>
                        </a:rPr>
                        <a:t>                 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Г)  mv</a:t>
                      </a:r>
                      <a:r>
                        <a:rPr lang="ru-RU" sz="2000" baseline="30000" dirty="0"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/2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704" marR="427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advClick="0" advTm="60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00034" y="285727"/>
          <a:ext cx="8215370" cy="6000791"/>
        </p:xfrm>
        <a:graphic>
          <a:graphicData uri="http://schemas.openxmlformats.org/drawingml/2006/table">
            <a:tbl>
              <a:tblPr/>
              <a:tblGrid>
                <a:gridCol w="4143404"/>
                <a:gridCol w="4071966"/>
              </a:tblGrid>
              <a:tr h="25110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aseline="0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  </a:t>
                      </a:r>
                      <a:r>
                        <a:rPr lang="ru-RU" sz="2000" b="1" baseline="0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r>
                        <a:rPr lang="ru-RU" sz="2000" baseline="0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. </a:t>
                      </a: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dirty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Какое выражение соответствует определению потенциальной энергии поднятого над Землей?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    А) mv</a:t>
                      </a:r>
                      <a:r>
                        <a:rPr lang="ru-RU" sz="2000" baseline="30000" dirty="0"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/2      </a:t>
                      </a:r>
                      <a:r>
                        <a:rPr lang="ru-RU" sz="2000" dirty="0" smtClean="0">
                          <a:latin typeface="Arial"/>
                          <a:ea typeface="Times New Roman"/>
                          <a:cs typeface="Times New Roman"/>
                        </a:rPr>
                        <a:t>        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Б) mgh      </a:t>
                      </a:r>
                      <a:r>
                        <a:rPr lang="ru-RU" sz="2000" dirty="0" smtClean="0">
                          <a:latin typeface="Arial"/>
                          <a:ea typeface="Times New Roman"/>
                          <a:cs typeface="Times New Roman"/>
                        </a:rPr>
                        <a:t>             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 smtClean="0">
                          <a:latin typeface="Arial"/>
                          <a:ea typeface="Times New Roman"/>
                          <a:cs typeface="Times New Roman"/>
                        </a:rPr>
                        <a:t>    В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) kx</a:t>
                      </a:r>
                      <a:r>
                        <a:rPr lang="ru-RU" sz="2000" baseline="30000" dirty="0"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/2                Г) mgh/2                       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704" marR="427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4</a:t>
                      </a: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. </a:t>
                      </a:r>
                      <a:r>
                        <a:rPr lang="ru-RU" sz="2000" dirty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Какое выражение </a:t>
                      </a: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соответствует   определению </a:t>
                      </a:r>
                      <a:r>
                        <a:rPr lang="ru-RU" sz="2000" dirty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потенциальной энергии сжатой пружины? 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А) mv</a:t>
                      </a:r>
                      <a:r>
                        <a:rPr lang="ru-RU" sz="2000" baseline="30000" dirty="0"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/2             Б) mgh                В) kx</a:t>
                      </a:r>
                      <a:r>
                        <a:rPr lang="ru-RU" sz="2000" baseline="30000" dirty="0"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/2     </a:t>
                      </a:r>
                      <a:r>
                        <a:rPr lang="ru-RU" sz="2000" dirty="0" smtClean="0">
                          <a:latin typeface="Arial"/>
                          <a:ea typeface="Times New Roman"/>
                          <a:cs typeface="Times New Roman"/>
                        </a:rPr>
                        <a:t>         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Г) kx</a:t>
                      </a:r>
                      <a:r>
                        <a:rPr lang="ru-RU" sz="2000" baseline="30000" dirty="0">
                          <a:latin typeface="Arial"/>
                          <a:ea typeface="Times New Roman"/>
                          <a:cs typeface="Times New Roman"/>
                        </a:rPr>
                        <a:t>2 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704" marR="427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7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aseline="0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  </a:t>
                      </a:r>
                      <a:r>
                        <a:rPr lang="ru-RU" sz="2000" b="1" baseline="0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r>
                        <a:rPr lang="ru-RU" sz="2000" baseline="0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. </a:t>
                      </a: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dirty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Какое из приведенных ниже выражений соответствует закону сохранения импульса для случая взаимодействия </a:t>
                      </a: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двух </a:t>
                      </a:r>
                      <a:r>
                        <a:rPr lang="ru-RU" sz="2000" dirty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тел?</a:t>
                      </a:r>
                      <a:r>
                        <a:rPr lang="ru-RU" sz="2000" baseline="30000" dirty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    </a:t>
                      </a:r>
                      <a:r>
                        <a:rPr lang="ru-RU" sz="2000" dirty="0" smtClean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А) m</a:t>
                      </a:r>
                      <a:r>
                        <a:rPr lang="ru-RU" sz="2000" baseline="-25000" dirty="0"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r>
                        <a:rPr lang="ru-RU" sz="2000" baseline="-25000" dirty="0"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2000" baseline="30000" dirty="0"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/2+mgh</a:t>
                      </a:r>
                      <a:r>
                        <a:rPr lang="ru-RU" sz="2000" baseline="-25000" dirty="0"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 = mv</a:t>
                      </a:r>
                      <a:r>
                        <a:rPr lang="ru-RU" sz="2000" baseline="-25000" dirty="0"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2000" baseline="30000" dirty="0"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/2+mgh</a:t>
                      </a:r>
                      <a:r>
                        <a:rPr lang="ru-RU" sz="2000" baseline="-25000" dirty="0"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   </a:t>
                      </a:r>
                      <a:endParaRPr lang="ru-RU" sz="20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 smtClean="0">
                          <a:latin typeface="Arial"/>
                          <a:ea typeface="Times New Roman"/>
                          <a:cs typeface="Times New Roman"/>
                        </a:rPr>
                        <a:t>     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Б) </a:t>
                      </a:r>
                      <a:r>
                        <a:rPr lang="ru-RU" sz="2000" b="1" dirty="0">
                          <a:latin typeface="Arial"/>
                          <a:ea typeface="Times New Roman"/>
                          <a:cs typeface="Times New Roman"/>
                        </a:rPr>
                        <a:t>F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dirty="0" err="1">
                          <a:latin typeface="Arial"/>
                          <a:ea typeface="Times New Roman"/>
                          <a:cs typeface="Times New Roman"/>
                        </a:rPr>
                        <a:t>t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 = m</a:t>
                      </a:r>
                      <a:r>
                        <a:rPr lang="ru-RU" sz="2000" b="1" dirty="0"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r>
                        <a:rPr lang="ru-RU" sz="2000" b="1" baseline="-25000" dirty="0"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–m</a:t>
                      </a:r>
                      <a:r>
                        <a:rPr lang="ru-RU" sz="2000" b="1" dirty="0"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r>
                        <a:rPr lang="ru-RU" sz="2000" b="1" baseline="-25000" dirty="0"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dirty="0" smtClean="0">
                          <a:latin typeface="Arial"/>
                          <a:ea typeface="Times New Roman"/>
                          <a:cs typeface="Times New Roman"/>
                        </a:rPr>
                        <a:t>    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 smtClean="0">
                          <a:latin typeface="Arial"/>
                          <a:ea typeface="Times New Roman"/>
                          <a:cs typeface="Times New Roman"/>
                        </a:rPr>
                        <a:t>     Г) </a:t>
                      </a:r>
                      <a:r>
                        <a:rPr lang="ru-RU" sz="2000" dirty="0" err="1" smtClean="0">
                          <a:latin typeface="Arial"/>
                          <a:ea typeface="Times New Roman"/>
                          <a:cs typeface="Times New Roman"/>
                        </a:rPr>
                        <a:t>р=</a:t>
                      </a:r>
                      <a:r>
                        <a:rPr lang="ru-RU" sz="2000" dirty="0" smtClean="0">
                          <a:latin typeface="Arial"/>
                          <a:ea typeface="Times New Roman"/>
                          <a:cs typeface="Times New Roman"/>
                        </a:rPr>
                        <a:t> m</a:t>
                      </a:r>
                      <a:r>
                        <a:rPr lang="ru-RU" sz="2000" b="1" dirty="0" smtClean="0"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r>
                        <a:rPr lang="ru-RU" sz="2000" dirty="0" smtClean="0">
                          <a:latin typeface="Arial"/>
                          <a:ea typeface="Times New Roman"/>
                          <a:cs typeface="Times New Roman"/>
                        </a:rPr>
                        <a:t>. 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     </a:t>
                      </a:r>
                      <a:r>
                        <a:rPr lang="ru-RU" sz="2000" dirty="0" smtClean="0">
                          <a:latin typeface="Arial"/>
                          <a:ea typeface="Times New Roman"/>
                          <a:cs typeface="Times New Roman"/>
                        </a:rPr>
                        <a:t>В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) m</a:t>
                      </a:r>
                      <a:r>
                        <a:rPr lang="ru-RU" sz="2000" baseline="-25000" dirty="0"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2000" b="1" dirty="0"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r>
                        <a:rPr lang="ru-RU" sz="2000" b="1" baseline="-25000" dirty="0"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+ m</a:t>
                      </a:r>
                      <a:r>
                        <a:rPr lang="ru-RU" sz="2000" baseline="-25000" dirty="0"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2000" b="1" dirty="0"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r>
                        <a:rPr lang="ru-RU" sz="2000" b="1" baseline="-25000" dirty="0"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dirty="0" smtClean="0">
                          <a:latin typeface="Arial"/>
                          <a:ea typeface="Times New Roman"/>
                          <a:cs typeface="Times New Roman"/>
                        </a:rPr>
                        <a:t>=</a:t>
                      </a:r>
                      <a:r>
                        <a:rPr lang="en-US" sz="2000" baseline="0" dirty="0" smtClean="0">
                          <a:latin typeface="Arial"/>
                          <a:ea typeface="Times New Roman"/>
                          <a:cs typeface="Times New Roman"/>
                        </a:rPr>
                        <a:t> m</a:t>
                      </a:r>
                      <a:r>
                        <a:rPr lang="en-US" sz="1050" baseline="0" dirty="0" smtClean="0"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en-US" sz="2000" baseline="0" dirty="0" smtClean="0"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r>
                        <a:rPr lang="en-US" sz="1100" baseline="0" dirty="0" smtClean="0"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en-US" sz="2000" baseline="0" dirty="0" smtClean="0">
                          <a:latin typeface="Arial"/>
                          <a:ea typeface="Times New Roman"/>
                          <a:cs typeface="Times New Roman"/>
                        </a:rPr>
                        <a:t> +m</a:t>
                      </a:r>
                      <a:r>
                        <a:rPr lang="en-US" sz="1050" baseline="0" dirty="0" smtClean="0"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000" baseline="0" dirty="0" smtClean="0"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r>
                        <a:rPr lang="en-US" sz="1100" baseline="0" dirty="0" smtClean="0"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704" marR="427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 </a:t>
                      </a:r>
                      <a:r>
                        <a:rPr lang="ru-RU" sz="2000" dirty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Какое из приведенных ниже выражений соответствует закону сохранения механической энергии?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   </a:t>
                      </a:r>
                      <a:r>
                        <a:rPr lang="ru-RU" sz="2000" dirty="0" smtClean="0">
                          <a:latin typeface="Arial"/>
                          <a:ea typeface="Times New Roman"/>
                          <a:cs typeface="Times New Roman"/>
                        </a:rPr>
                        <a:t>    А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) А= mgh</a:t>
                      </a:r>
                      <a:r>
                        <a:rPr lang="ru-RU" sz="2000" baseline="-25000" dirty="0"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–mgh</a:t>
                      </a:r>
                      <a:r>
                        <a:rPr lang="ru-RU" sz="2000" baseline="-25000" dirty="0"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  </a:t>
                      </a:r>
                      <a:endParaRPr lang="ru-RU" sz="20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 smtClean="0">
                          <a:latin typeface="Arial"/>
                          <a:ea typeface="Times New Roman"/>
                          <a:cs typeface="Times New Roman"/>
                        </a:rPr>
                        <a:t>       Б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) А= mv</a:t>
                      </a:r>
                      <a:r>
                        <a:rPr lang="ru-RU" sz="2000" baseline="30000" dirty="0"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2000" baseline="-25000" dirty="0"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/2–mv</a:t>
                      </a:r>
                      <a:r>
                        <a:rPr lang="ru-RU" sz="2000" baseline="30000" dirty="0"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2000" baseline="-25000" dirty="0"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/2    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    </a:t>
                      </a:r>
                      <a:r>
                        <a:rPr lang="ru-RU" sz="2000" dirty="0" smtClean="0">
                          <a:latin typeface="Arial"/>
                          <a:ea typeface="Times New Roman"/>
                          <a:cs typeface="Times New Roman"/>
                        </a:rPr>
                        <a:t>   В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) Е</a:t>
                      </a:r>
                      <a:r>
                        <a:rPr lang="ru-RU" sz="2000" baseline="-25000" dirty="0">
                          <a:latin typeface="Arial"/>
                          <a:ea typeface="Times New Roman"/>
                          <a:cs typeface="Times New Roman"/>
                        </a:rPr>
                        <a:t>k1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+Е</a:t>
                      </a:r>
                      <a:r>
                        <a:rPr lang="ru-RU" sz="2000" baseline="-25000" dirty="0">
                          <a:latin typeface="Arial"/>
                          <a:ea typeface="Times New Roman"/>
                          <a:cs typeface="Times New Roman"/>
                        </a:rPr>
                        <a:t>p1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= Е</a:t>
                      </a:r>
                      <a:r>
                        <a:rPr lang="ru-RU" sz="2000" baseline="-25000" dirty="0">
                          <a:latin typeface="Arial"/>
                          <a:ea typeface="Times New Roman"/>
                          <a:cs typeface="Times New Roman"/>
                        </a:rPr>
                        <a:t>k2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+ Е</a:t>
                      </a:r>
                      <a:r>
                        <a:rPr lang="ru-RU" sz="2000" baseline="-25000" dirty="0">
                          <a:latin typeface="Arial"/>
                          <a:ea typeface="Times New Roman"/>
                          <a:cs typeface="Times New Roman"/>
                        </a:rPr>
                        <a:t>p2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    </a:t>
                      </a:r>
                      <a:endParaRPr lang="ru-RU" sz="20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 smtClean="0">
                          <a:latin typeface="Arial"/>
                          <a:ea typeface="Times New Roman"/>
                          <a:cs typeface="Times New Roman"/>
                        </a:rPr>
                        <a:t>       Г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) m</a:t>
                      </a:r>
                      <a:r>
                        <a:rPr lang="ru-RU" sz="2000" baseline="-25000" dirty="0"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2000" b="1" dirty="0"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r>
                        <a:rPr lang="ru-RU" sz="2000" baseline="-25000" dirty="0"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+m</a:t>
                      </a:r>
                      <a:r>
                        <a:rPr lang="ru-RU" sz="2000" baseline="-25000" dirty="0"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2000" b="1" dirty="0"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r>
                        <a:rPr lang="ru-RU" sz="2000" b="1" baseline="-25000" dirty="0"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 = </a:t>
                      </a:r>
                      <a:r>
                        <a:rPr lang="en-US" sz="2400" baseline="0" dirty="0" smtClean="0">
                          <a:latin typeface="Arial"/>
                          <a:ea typeface="Times New Roman"/>
                          <a:cs typeface="Times New Roman"/>
                        </a:rPr>
                        <a:t>m</a:t>
                      </a:r>
                      <a:r>
                        <a:rPr lang="en-US" sz="1100" baseline="0" dirty="0" smtClean="0"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en-US" sz="2400" baseline="0" dirty="0" smtClean="0"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r>
                        <a:rPr lang="en-US" sz="1200" baseline="0" dirty="0" smtClean="0"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en-US" sz="2400" baseline="0" dirty="0" smtClean="0">
                          <a:latin typeface="Arial"/>
                          <a:ea typeface="Times New Roman"/>
                          <a:cs typeface="Times New Roman"/>
                        </a:rPr>
                        <a:t> +m</a:t>
                      </a:r>
                      <a:r>
                        <a:rPr lang="en-US" sz="1100" baseline="0" dirty="0" smtClean="0"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baseline="0" dirty="0" smtClean="0"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r>
                        <a:rPr lang="en-US" sz="1200" baseline="0" dirty="0" smtClean="0"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dirty="0" smtClean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400" dirty="0" smtClean="0">
                          <a:latin typeface="Arial"/>
                          <a:ea typeface="Times New Roman"/>
                          <a:cs typeface="Times New Roman"/>
                        </a:rPr>
                        <a:t>                         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704" marR="427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4337" name="Рисунок 12" descr="http://festival.1september.ru/articles/411767/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4775" cy="123825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60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28596" y="214291"/>
          <a:ext cx="8429684" cy="6166114"/>
        </p:xfrm>
        <a:graphic>
          <a:graphicData uri="http://schemas.openxmlformats.org/drawingml/2006/table">
            <a:tbl>
              <a:tblPr/>
              <a:tblGrid>
                <a:gridCol w="4214842"/>
                <a:gridCol w="4214842"/>
              </a:tblGrid>
              <a:tr h="26271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aseline="0" dirty="0" smtClean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  </a:t>
                      </a:r>
                      <a:r>
                        <a:rPr lang="ru-RU" sz="2000" b="1" baseline="0" dirty="0" smtClean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</a:t>
                      </a: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.Как </a:t>
                      </a:r>
                      <a:r>
                        <a:rPr lang="ru-RU" sz="1800" dirty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изменится потенциальная энергия деформированного тела при увеличении его </a:t>
                      </a: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деформации</a:t>
                      </a:r>
                      <a:r>
                        <a:rPr lang="ru-RU" sz="1800" baseline="0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    </a:t>
                      </a: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dirty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в 2 раза?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dirty="0" smtClean="0">
                          <a:latin typeface="Arial"/>
                          <a:ea typeface="Times New Roman"/>
                          <a:cs typeface="Times New Roman"/>
                        </a:rPr>
                        <a:t>    </a:t>
                      </a: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А)  Увеличится в 4 раза       </a:t>
                      </a:r>
                      <a:r>
                        <a:rPr lang="ru-RU" sz="1800" dirty="0" smtClean="0">
                          <a:latin typeface="Arial"/>
                          <a:ea typeface="Times New Roman"/>
                          <a:cs typeface="Times New Roman"/>
                        </a:rPr>
                        <a:t>            </a:t>
                      </a:r>
                      <a:r>
                        <a:rPr lang="ru-RU" sz="1800" baseline="0" dirty="0" smtClean="0">
                          <a:latin typeface="Arial"/>
                          <a:ea typeface="Times New Roman"/>
                          <a:cs typeface="Times New Roman"/>
                        </a:rPr>
                        <a:t> .    </a:t>
                      </a:r>
                      <a:r>
                        <a:rPr lang="ru-RU" sz="1800" dirty="0" smtClean="0">
                          <a:latin typeface="Arial"/>
                          <a:ea typeface="Times New Roman"/>
                          <a:cs typeface="Times New Roman"/>
                        </a:rPr>
                        <a:t>Б</a:t>
                      </a: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) Уменьшится в 2 раза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1800" baseline="0" dirty="0" smtClean="0">
                          <a:latin typeface="Arial"/>
                          <a:ea typeface="Times New Roman"/>
                          <a:cs typeface="Times New Roman"/>
                        </a:rPr>
                        <a:t>   </a:t>
                      </a:r>
                      <a:r>
                        <a:rPr lang="ru-RU" sz="1800" dirty="0" smtClean="0">
                          <a:latin typeface="Arial"/>
                          <a:ea typeface="Times New Roman"/>
                          <a:cs typeface="Times New Roman"/>
                        </a:rPr>
                        <a:t>В</a:t>
                      </a: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) Увеличится в 2 раза      </a:t>
                      </a:r>
                      <a:r>
                        <a:rPr lang="ru-RU" sz="1800" dirty="0" smtClean="0">
                          <a:latin typeface="Arial"/>
                          <a:ea typeface="Times New Roman"/>
                          <a:cs typeface="Times New Roman"/>
                        </a:rPr>
                        <a:t>                </a:t>
                      </a:r>
                      <a:r>
                        <a:rPr lang="ru-RU" sz="1800" baseline="0" dirty="0" smtClean="0">
                          <a:latin typeface="Arial"/>
                          <a:ea typeface="Times New Roman"/>
                          <a:cs typeface="Times New Roman"/>
                        </a:rPr>
                        <a:t>  .    </a:t>
                      </a:r>
                      <a:r>
                        <a:rPr lang="ru-RU" sz="1800" dirty="0" smtClean="0">
                          <a:latin typeface="Arial"/>
                          <a:ea typeface="Times New Roman"/>
                          <a:cs typeface="Times New Roman"/>
                        </a:rPr>
                        <a:t>Г</a:t>
                      </a: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) </a:t>
                      </a:r>
                      <a:r>
                        <a:rPr lang="ru-RU" sz="1800" dirty="0" smtClean="0">
                          <a:latin typeface="Arial"/>
                          <a:ea typeface="Times New Roman"/>
                          <a:cs typeface="Times New Roman"/>
                        </a:rPr>
                        <a:t>Уменьшится </a:t>
                      </a: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в 4 раза                          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704" marR="427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aseline="0" dirty="0" smtClean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b="1" baseline="0" dirty="0" smtClean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</a:t>
                      </a: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. </a:t>
                      </a:r>
                      <a:r>
                        <a:rPr lang="ru-RU" sz="1800" dirty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Как изменится потенциальная энергия тела, поднятого над Землей на высоту 6 м, при уменьшении высоты на 4 м?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   А) Уменьшится в 4 раза    </a:t>
                      </a:r>
                      <a:r>
                        <a:rPr lang="ru-RU" sz="1800" dirty="0" smtClean="0">
                          <a:latin typeface="Arial"/>
                          <a:ea typeface="Times New Roman"/>
                          <a:cs typeface="Times New Roman"/>
                        </a:rPr>
                        <a:t>                  .  Б</a:t>
                      </a: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) Уменьшится в 1,5 раза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   </a:t>
                      </a:r>
                      <a:r>
                        <a:rPr lang="ru-RU" sz="1800" dirty="0" smtClean="0">
                          <a:latin typeface="Arial"/>
                          <a:ea typeface="Times New Roman"/>
                          <a:cs typeface="Times New Roman"/>
                        </a:rPr>
                        <a:t>В ) </a:t>
                      </a: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Уменьшится в 2 раза    </a:t>
                      </a:r>
                      <a:r>
                        <a:rPr lang="ru-RU" sz="1800" dirty="0" smtClean="0">
                          <a:latin typeface="Arial"/>
                          <a:ea typeface="Times New Roman"/>
                          <a:cs typeface="Times New Roman"/>
                        </a:rPr>
                        <a:t>                 .   Г</a:t>
                      </a: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) Уменьшится в 3 раза                          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704" marR="427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736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</a:t>
                      </a: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.</a:t>
                      </a:r>
                      <a:r>
                        <a:rPr lang="en-US" sz="1800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Шарик скатывается с горки по трем</a:t>
                      </a:r>
                      <a:endParaRPr lang="ru-RU" sz="1800" dirty="0" smtClean="0"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разным желобам. В начале пути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 скорости шарика</a:t>
                      </a:r>
                      <a:r>
                        <a:rPr lang="ru-RU" sz="1800" baseline="0" dirty="0" smtClean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одинаковы. В </a:t>
                      </a:r>
                      <a:r>
                        <a:rPr lang="en-US" sz="1800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каком </a:t>
                      </a: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</a:t>
                      </a: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лучае скорость шарика в конце пути    </a:t>
                      </a:r>
                      <a:r>
                        <a:rPr lang="en-US" sz="1800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         </a:t>
                      </a: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●</a:t>
                      </a: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         </a:t>
                      </a:r>
                      <a:r>
                        <a:rPr lang="en-US" sz="1800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800" dirty="0" smtClean="0"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наибольшая?</a:t>
                      </a:r>
                      <a:r>
                        <a:rPr lang="en-US" sz="1800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          3     2        </a:t>
                      </a:r>
                      <a:r>
                        <a:rPr lang="en-US" sz="1800" baseline="0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                                            </a:t>
                      </a:r>
                      <a:r>
                        <a:rPr lang="en-US" sz="180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                             </a:t>
                      </a: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●</a:t>
                      </a:r>
                      <a:r>
                        <a:rPr lang="en-US" sz="180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  <a:r>
                        <a:rPr lang="ru-RU" sz="1800" dirty="0" smtClean="0">
                          <a:latin typeface="Arial"/>
                          <a:ea typeface="Times New Roman"/>
                          <a:cs typeface="Times New Roman"/>
                        </a:rPr>
                        <a:t>А) в первом       Б) во втором                В) </a:t>
                      </a:r>
                      <a:r>
                        <a:rPr lang="ru-RU" sz="1800" dirty="0" err="1" smtClean="0">
                          <a:latin typeface="Arial"/>
                          <a:ea typeface="Times New Roman"/>
                          <a:cs typeface="Times New Roman"/>
                        </a:rPr>
                        <a:t>в</a:t>
                      </a:r>
                      <a:r>
                        <a:rPr lang="ru-RU" sz="1800" dirty="0" smtClean="0">
                          <a:latin typeface="Arial"/>
                          <a:ea typeface="Times New Roman"/>
                          <a:cs typeface="Times New Roman"/>
                        </a:rPr>
                        <a:t> третьем</a:t>
                      </a:r>
                      <a:r>
                        <a:rPr lang="ru-RU" sz="1800" baseline="0" dirty="0" smtClean="0">
                          <a:latin typeface="+mn-lt"/>
                          <a:ea typeface="Times New Roman"/>
                          <a:cs typeface="Times New Roman"/>
                        </a:rPr>
                        <a:t>        </a:t>
                      </a:r>
                      <a:r>
                        <a:rPr lang="ru-RU" sz="1800" dirty="0" smtClean="0">
                          <a:latin typeface="Arial"/>
                          <a:ea typeface="Times New Roman"/>
                          <a:cs typeface="Times New Roman"/>
                        </a:rPr>
                        <a:t> Г) во всех случаях скорость одинакова </a:t>
                      </a:r>
                      <a:r>
                        <a:rPr lang="en-US" sz="180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704" marR="427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7.</a:t>
                      </a:r>
                      <a:r>
                        <a:rPr lang="en-US" sz="1800" b="1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Шарик скатывается с горки по трем</a:t>
                      </a:r>
                      <a:endParaRPr lang="ru-RU" sz="1800" dirty="0" smtClean="0"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разным желобам. В начале пути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 скорости шарика</a:t>
                      </a:r>
                      <a:r>
                        <a:rPr lang="ru-RU" sz="1800" baseline="0" dirty="0" smtClean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одинаковы. В </a:t>
                      </a:r>
                      <a:r>
                        <a:rPr lang="en-US" sz="1800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каком </a:t>
                      </a: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</a:t>
                      </a: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лучае скорость шарика в конце пути            </a:t>
                      </a:r>
                      <a:r>
                        <a:rPr lang="en-US" sz="1800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●</a:t>
                      </a:r>
                      <a:r>
                        <a:rPr lang="en-US" sz="1800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        1</a:t>
                      </a:r>
                      <a:endParaRPr lang="ru-RU" sz="1800" dirty="0" smtClean="0"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наименьшая?</a:t>
                      </a:r>
                      <a:r>
                        <a:rPr lang="ru-RU" sz="1800" dirty="0" smtClean="0">
                          <a:latin typeface="Arial"/>
                          <a:ea typeface="Times New Roman"/>
                          <a:cs typeface="Times New Roman"/>
                        </a:rPr>
                        <a:t>         </a:t>
                      </a: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   </a:t>
                      </a:r>
                      <a:r>
                        <a:rPr lang="ru-RU" sz="1800" baseline="0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     </a:t>
                      </a: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2</a:t>
                      </a:r>
                      <a:r>
                        <a:rPr lang="en-US" sz="1800" b="1" baseline="0" dirty="0" smtClean="0">
                          <a:solidFill>
                            <a:srgbClr val="00206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      </a:t>
                      </a:r>
                      <a:r>
                        <a:rPr lang="ru-RU" sz="1800" b="1" baseline="0" dirty="0" smtClean="0">
                          <a:solidFill>
                            <a:srgbClr val="00206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                   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baseline="0" dirty="0" smtClean="0">
                          <a:solidFill>
                            <a:srgbClr val="00206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     </a:t>
                      </a:r>
                      <a:r>
                        <a:rPr lang="en-US" sz="140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</a:t>
                      </a:r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              </a:t>
                      </a:r>
                      <a:r>
                        <a:rPr lang="en-US" sz="140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</a:t>
                      </a:r>
                      <a:r>
                        <a:rPr lang="en-US" sz="180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dirty="0" smtClean="0">
                          <a:latin typeface="Arial"/>
                          <a:ea typeface="Times New Roman"/>
                          <a:cs typeface="Times New Roman"/>
                        </a:rPr>
                        <a:t>А) в первом       Б) во втором                В) </a:t>
                      </a:r>
                      <a:r>
                        <a:rPr lang="ru-RU" sz="1800" dirty="0" err="1" smtClean="0">
                          <a:latin typeface="Arial"/>
                          <a:ea typeface="Times New Roman"/>
                          <a:cs typeface="Times New Roman"/>
                        </a:rPr>
                        <a:t>в</a:t>
                      </a:r>
                      <a:r>
                        <a:rPr lang="ru-RU" sz="1800" dirty="0" smtClean="0">
                          <a:latin typeface="Arial"/>
                          <a:ea typeface="Times New Roman"/>
                          <a:cs typeface="Times New Roman"/>
                        </a:rPr>
                        <a:t> третьем</a:t>
                      </a:r>
                      <a:r>
                        <a:rPr lang="ru-RU" sz="1800" baseline="0" dirty="0" smtClean="0">
                          <a:latin typeface="+mn-lt"/>
                          <a:ea typeface="Times New Roman"/>
                          <a:cs typeface="Times New Roman"/>
                        </a:rPr>
                        <a:t>        </a:t>
                      </a:r>
                      <a:r>
                        <a:rPr lang="ru-RU" sz="1800" dirty="0" smtClean="0">
                          <a:latin typeface="Arial"/>
                          <a:ea typeface="Times New Roman"/>
                          <a:cs typeface="Times New Roman"/>
                        </a:rPr>
                        <a:t> Г) во всех случаях скорость одинакова 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704" marR="427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AutoShape 5"/>
          <p:cNvSpPr>
            <a:spLocks noChangeShapeType="1"/>
          </p:cNvSpPr>
          <p:nvPr/>
        </p:nvSpPr>
        <p:spPr bwMode="auto">
          <a:xfrm>
            <a:off x="2714612" y="4429133"/>
            <a:ext cx="1285884" cy="642942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rc 6"/>
          <p:cNvSpPr>
            <a:spLocks/>
          </p:cNvSpPr>
          <p:nvPr/>
        </p:nvSpPr>
        <p:spPr bwMode="auto">
          <a:xfrm rot="21167915">
            <a:off x="2688262" y="4355521"/>
            <a:ext cx="1267143" cy="799128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rc 4"/>
          <p:cNvSpPr>
            <a:spLocks/>
          </p:cNvSpPr>
          <p:nvPr/>
        </p:nvSpPr>
        <p:spPr bwMode="auto">
          <a:xfrm rot="10800000">
            <a:off x="2643174" y="4429131"/>
            <a:ext cx="1296154" cy="631071"/>
          </a:xfrm>
          <a:custGeom>
            <a:avLst/>
            <a:gdLst>
              <a:gd name="G0" fmla="+- 1681 0 0"/>
              <a:gd name="G1" fmla="+- 21600 0 0"/>
              <a:gd name="G2" fmla="+- 21600 0 0"/>
              <a:gd name="T0" fmla="*/ 0 w 23281"/>
              <a:gd name="T1" fmla="*/ 66 h 21600"/>
              <a:gd name="T2" fmla="*/ 23281 w 23281"/>
              <a:gd name="T3" fmla="*/ 21600 h 21600"/>
              <a:gd name="T4" fmla="*/ 1681 w 23281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3281" h="21600" fill="none" extrusionOk="0">
                <a:moveTo>
                  <a:pt x="-1" y="65"/>
                </a:moveTo>
                <a:cubicBezTo>
                  <a:pt x="559" y="21"/>
                  <a:pt x="1120" y="-1"/>
                  <a:pt x="1681" y="0"/>
                </a:cubicBezTo>
                <a:cubicBezTo>
                  <a:pt x="13610" y="0"/>
                  <a:pt x="23281" y="9670"/>
                  <a:pt x="23281" y="21600"/>
                </a:cubicBezTo>
              </a:path>
              <a:path w="23281" h="21600" stroke="0" extrusionOk="0">
                <a:moveTo>
                  <a:pt x="-1" y="65"/>
                </a:moveTo>
                <a:cubicBezTo>
                  <a:pt x="559" y="21"/>
                  <a:pt x="1120" y="-1"/>
                  <a:pt x="1681" y="0"/>
                </a:cubicBezTo>
                <a:cubicBezTo>
                  <a:pt x="13610" y="0"/>
                  <a:pt x="23281" y="9670"/>
                  <a:pt x="23281" y="21600"/>
                </a:cubicBezTo>
                <a:lnTo>
                  <a:pt x="1681" y="21600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5"/>
          <p:cNvSpPr>
            <a:spLocks noChangeShapeType="1"/>
          </p:cNvSpPr>
          <p:nvPr/>
        </p:nvSpPr>
        <p:spPr bwMode="auto">
          <a:xfrm>
            <a:off x="6715140" y="4429132"/>
            <a:ext cx="1285884" cy="642942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rc 6"/>
          <p:cNvSpPr>
            <a:spLocks/>
          </p:cNvSpPr>
          <p:nvPr/>
        </p:nvSpPr>
        <p:spPr bwMode="auto">
          <a:xfrm rot="21167915">
            <a:off x="6760230" y="4362527"/>
            <a:ext cx="1267143" cy="799128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Arc 4"/>
          <p:cNvSpPr>
            <a:spLocks/>
          </p:cNvSpPr>
          <p:nvPr/>
        </p:nvSpPr>
        <p:spPr bwMode="auto">
          <a:xfrm rot="10800000">
            <a:off x="6715140" y="4429132"/>
            <a:ext cx="1296154" cy="631071"/>
          </a:xfrm>
          <a:custGeom>
            <a:avLst/>
            <a:gdLst>
              <a:gd name="G0" fmla="+- 1681 0 0"/>
              <a:gd name="G1" fmla="+- 21600 0 0"/>
              <a:gd name="G2" fmla="+- 21600 0 0"/>
              <a:gd name="T0" fmla="*/ 0 w 23281"/>
              <a:gd name="T1" fmla="*/ 66 h 21600"/>
              <a:gd name="T2" fmla="*/ 23281 w 23281"/>
              <a:gd name="T3" fmla="*/ 21600 h 21600"/>
              <a:gd name="T4" fmla="*/ 1681 w 23281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3281" h="21600" fill="none" extrusionOk="0">
                <a:moveTo>
                  <a:pt x="-1" y="65"/>
                </a:moveTo>
                <a:cubicBezTo>
                  <a:pt x="559" y="21"/>
                  <a:pt x="1120" y="-1"/>
                  <a:pt x="1681" y="0"/>
                </a:cubicBezTo>
                <a:cubicBezTo>
                  <a:pt x="13610" y="0"/>
                  <a:pt x="23281" y="9670"/>
                  <a:pt x="23281" y="21600"/>
                </a:cubicBezTo>
              </a:path>
              <a:path w="23281" h="21600" stroke="0" extrusionOk="0">
                <a:moveTo>
                  <a:pt x="-1" y="65"/>
                </a:moveTo>
                <a:cubicBezTo>
                  <a:pt x="559" y="21"/>
                  <a:pt x="1120" y="-1"/>
                  <a:pt x="1681" y="0"/>
                </a:cubicBezTo>
                <a:cubicBezTo>
                  <a:pt x="13610" y="0"/>
                  <a:pt x="23281" y="9670"/>
                  <a:pt x="23281" y="21600"/>
                </a:cubicBezTo>
                <a:lnTo>
                  <a:pt x="1681" y="21600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advClick="0" advTm="60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14282" y="428604"/>
          <a:ext cx="8643998" cy="5950980"/>
        </p:xfrm>
        <a:graphic>
          <a:graphicData uri="http://schemas.openxmlformats.org/drawingml/2006/table">
            <a:tbl>
              <a:tblPr/>
              <a:tblGrid>
                <a:gridCol w="4272925"/>
                <a:gridCol w="4371073"/>
              </a:tblGrid>
              <a:tr h="28148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</a:t>
                      </a: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. </a:t>
                      </a:r>
                      <a:r>
                        <a:rPr lang="ru-RU" sz="1800" dirty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Автомобиль массой 1т движется равномерно по мосту на высоте 10м над поверхностью Земли. Скорость автомобиля 10м/с. Чему равна кинетическая энергия автомобиля?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   А) 50кДж       Б) 5кДж       В) 100кДж         Г) 150кДж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704" marR="427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.</a:t>
                      </a: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dirty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Автомобиль массой 1т движется равномерно по мосту на высоте 10м над поверхностью Земли. Скорость автомобиля 10м/с. Чему равна потенциальная энергия автомобиля?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   А) 50кДж       Б) 5кДж       В) 100кДж         Г) 150кДж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704" marR="427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30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9. </a:t>
                      </a: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Скорость легкового автомобиля в 3 раза больше скорости</a:t>
                      </a:r>
                      <a:r>
                        <a:rPr lang="ru-RU" sz="1800" baseline="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грузового, а масса грузового – в 6 раз больше легкового. Сравните модули импульсов легкового </a:t>
                      </a:r>
                      <a:r>
                        <a:rPr lang="ru-RU" sz="1800" b="1" baseline="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р</a:t>
                      </a:r>
                      <a:r>
                        <a:rPr lang="ru-RU" sz="900" b="1" baseline="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  <a:r>
                        <a:rPr lang="ru-RU" sz="1800" b="1" baseline="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ru-RU" sz="1800" baseline="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и грузового </a:t>
                      </a:r>
                      <a:r>
                        <a:rPr lang="ru-RU" sz="1800" b="1" baseline="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р</a:t>
                      </a:r>
                      <a:r>
                        <a:rPr lang="ru-RU" sz="900" b="1" baseline="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</a:t>
                      </a:r>
                      <a:r>
                        <a:rPr lang="ru-RU" sz="1800" b="1" baseline="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ru-RU" sz="1800" baseline="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автомобилей.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</a:t>
                      </a: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А) р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= р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</a:t>
                      </a: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       Б) р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</a:t>
                      </a: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= 2р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  <a:endParaRPr lang="ru-RU" sz="1800" baseline="0" dirty="0" smtClean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В) р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= 2р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</a:t>
                      </a: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     Г) р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</a:t>
                      </a: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= 4р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  <a:endParaRPr lang="ru-RU" sz="1800" dirty="0">
                        <a:solidFill>
                          <a:srgbClr val="00206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2704" marR="427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9. </a:t>
                      </a: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Скорость легкового автомобиля в 4 раза больше скорости</a:t>
                      </a:r>
                      <a:r>
                        <a:rPr lang="ru-RU" sz="1800" baseline="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грузового, а масса грузового – в 2 раз больше легкового. Сравните модули импульсов легкового </a:t>
                      </a:r>
                      <a:r>
                        <a:rPr lang="ru-RU" sz="1800" b="1" baseline="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р</a:t>
                      </a:r>
                      <a:r>
                        <a:rPr lang="ru-RU" sz="900" b="1" baseline="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  <a:r>
                        <a:rPr lang="ru-RU" sz="1800" b="1" baseline="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ru-RU" sz="1800" baseline="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и грузового </a:t>
                      </a:r>
                      <a:r>
                        <a:rPr lang="ru-RU" sz="1800" b="1" baseline="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р</a:t>
                      </a:r>
                      <a:r>
                        <a:rPr lang="ru-RU" sz="900" b="1" baseline="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</a:t>
                      </a:r>
                      <a:r>
                        <a:rPr lang="ru-RU" sz="1800" b="1" baseline="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ru-RU" sz="1800" baseline="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автомобилей.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</a:t>
                      </a: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А) р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= р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</a:t>
                      </a: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       Б) р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</a:t>
                      </a: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= 2р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  <a:endParaRPr lang="ru-RU" sz="1800" baseline="0" dirty="0" smtClean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В) р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= 2р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</a:t>
                      </a: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     Г) р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= 4р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</a:t>
                      </a:r>
                      <a:endParaRPr lang="ru-RU" sz="1800" dirty="0" smtClean="0">
                        <a:solidFill>
                          <a:srgbClr val="00206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704" marR="427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advClick="0" advTm="120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14282" y="428605"/>
          <a:ext cx="8643998" cy="6235733"/>
        </p:xfrm>
        <a:graphic>
          <a:graphicData uri="http://schemas.openxmlformats.org/drawingml/2006/table">
            <a:tbl>
              <a:tblPr/>
              <a:tblGrid>
                <a:gridCol w="4272925"/>
                <a:gridCol w="4371073"/>
              </a:tblGrid>
              <a:tr h="17145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10. </a:t>
                      </a: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Каким видом энергии обладает парашютист</a:t>
                      </a:r>
                      <a:r>
                        <a:rPr lang="ru-RU" sz="1800" baseline="0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во время прыжка?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aseline="0" dirty="0" smtClean="0">
                        <a:solidFill>
                          <a:srgbClr val="00206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А) Е</a:t>
                      </a:r>
                      <a:r>
                        <a:rPr lang="ru-RU" sz="1100" baseline="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   </a:t>
                      </a: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   Б) Е</a:t>
                      </a:r>
                      <a:r>
                        <a:rPr lang="ru-RU" sz="1100" baseline="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Р</a:t>
                      </a: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    В) Е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</a:t>
                      </a: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+ Е</a:t>
                      </a:r>
                      <a:r>
                        <a:rPr lang="ru-RU" sz="1100" baseline="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Р</a:t>
                      </a: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    Г) Е=0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704" marR="427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10. </a:t>
                      </a: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Каким видом энергии обладает</a:t>
                      </a:r>
                      <a:r>
                        <a:rPr lang="ru-RU" sz="1800" baseline="0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мяч, удерживаемый под водой?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aseline="0" dirty="0" smtClean="0">
                        <a:solidFill>
                          <a:srgbClr val="00206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   </a:t>
                      </a: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А) Е</a:t>
                      </a:r>
                      <a:r>
                        <a:rPr lang="ru-RU" sz="1100" baseline="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   </a:t>
                      </a: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   Б) Е</a:t>
                      </a:r>
                      <a:r>
                        <a:rPr lang="ru-RU" sz="1100" baseline="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Р</a:t>
                      </a: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    В) Е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</a:t>
                      </a: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+ Е</a:t>
                      </a:r>
                      <a:r>
                        <a:rPr lang="ru-RU" sz="1100" baseline="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Р</a:t>
                      </a: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    Г) Е=0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704" marR="427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136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11. </a:t>
                      </a: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Каким видом энергии обладает мяч,</a:t>
                      </a:r>
                      <a:r>
                        <a:rPr lang="ru-RU" sz="1800" baseline="0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лежащий на футбольном поле?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aseline="0" dirty="0" smtClean="0">
                        <a:solidFill>
                          <a:srgbClr val="00206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А) Е</a:t>
                      </a:r>
                      <a:r>
                        <a:rPr lang="ru-RU" sz="1100" baseline="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   </a:t>
                      </a: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   Б) Е</a:t>
                      </a:r>
                      <a:r>
                        <a:rPr lang="ru-RU" sz="1100" baseline="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Р</a:t>
                      </a: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    В) Е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</a:t>
                      </a: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+ Е</a:t>
                      </a:r>
                      <a:r>
                        <a:rPr lang="ru-RU" sz="1100" baseline="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Р</a:t>
                      </a: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    Г) Е=0</a:t>
                      </a:r>
                      <a:endParaRPr lang="ru-RU" sz="1800" dirty="0" smtClean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2704" marR="427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11. </a:t>
                      </a: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Каким видом энергии обладает пружина</a:t>
                      </a:r>
                      <a:r>
                        <a:rPr lang="ru-RU" sz="1800" baseline="0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часов после завода?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aseline="0" dirty="0" smtClean="0">
                        <a:solidFill>
                          <a:srgbClr val="00206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А) Е</a:t>
                      </a:r>
                      <a:r>
                        <a:rPr lang="ru-RU" sz="1100" baseline="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   </a:t>
                      </a: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   Б) Е</a:t>
                      </a:r>
                      <a:r>
                        <a:rPr lang="ru-RU" sz="1100" baseline="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Р</a:t>
                      </a: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    В) Е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</a:t>
                      </a: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+ Е</a:t>
                      </a:r>
                      <a:r>
                        <a:rPr lang="ru-RU" sz="1100" baseline="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Р</a:t>
                      </a: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    Г) Е=0</a:t>
                      </a:r>
                      <a:endParaRPr lang="ru-RU" sz="1800" dirty="0" smtClean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2704" marR="427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54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12</a:t>
                      </a: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. Какой знак имеет  работа, совершаемая силой упругости при сжатии пружины?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</a:t>
                      </a: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А) 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&gt;0 </a:t>
                      </a: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</a:t>
                      </a: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Б)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&lt; 0</a:t>
                      </a: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    В) 0</a:t>
                      </a:r>
                      <a:endParaRPr lang="ru-RU" sz="1800" dirty="0" smtClean="0">
                        <a:solidFill>
                          <a:srgbClr val="00206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Г) зависит от направления</a:t>
                      </a:r>
                      <a:endParaRPr lang="ru-RU" sz="1800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2704" marR="427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12</a:t>
                      </a: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. Какой знак имеет  работа, совершаемая силой тяжести</a:t>
                      </a:r>
                      <a:r>
                        <a:rPr lang="ru-RU" sz="1800" baseline="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при подъёме тела</a:t>
                      </a: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?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</a:t>
                      </a: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А) 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&gt;0 </a:t>
                      </a: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</a:t>
                      </a: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Б)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&lt; 0</a:t>
                      </a: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    В) 0</a:t>
                      </a:r>
                      <a:endParaRPr lang="ru-RU" sz="1800" dirty="0" smtClean="0">
                        <a:solidFill>
                          <a:srgbClr val="00206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Times New Roman"/>
                          <a:cs typeface="Times New Roman"/>
                        </a:rPr>
                        <a:t>   </a:t>
                      </a:r>
                      <a:r>
                        <a:rPr lang="ru-RU" sz="18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Г) зависит от массы тела</a:t>
                      </a:r>
                    </a:p>
                  </a:txBody>
                  <a:tcPr marL="42704" marR="427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73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13. </a:t>
                      </a: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Какой знак имеет  работа, совершаемая силой Архимеда</a:t>
                      </a:r>
                      <a:r>
                        <a:rPr lang="ru-RU" sz="1800" baseline="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при погружении водолаза</a:t>
                      </a: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?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</a:t>
                      </a: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А) 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&gt;0 </a:t>
                      </a: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</a:t>
                      </a: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Б)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&lt; 0</a:t>
                      </a: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    В) 0</a:t>
                      </a:r>
                      <a:endParaRPr lang="ru-RU" sz="1800" dirty="0" smtClean="0">
                        <a:solidFill>
                          <a:srgbClr val="00206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Г) зависит от массы тела</a:t>
                      </a:r>
                      <a:endParaRPr lang="ru-RU" sz="1800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2704" marR="427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13.</a:t>
                      </a: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Какой знак имеет  работа, совершаемая силой трения</a:t>
                      </a:r>
                      <a:r>
                        <a:rPr lang="ru-RU" sz="1800" baseline="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покоя</a:t>
                      </a: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?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   </a:t>
                      </a: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А) 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&gt;0 </a:t>
                      </a: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</a:t>
                      </a: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Б)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&lt; 0</a:t>
                      </a: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    В) 0</a:t>
                      </a:r>
                      <a:endParaRPr lang="ru-RU" sz="1800" dirty="0" smtClean="0">
                        <a:solidFill>
                          <a:srgbClr val="00206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   Г) зависит от направления силы</a:t>
                      </a:r>
                      <a:endParaRPr lang="ru-RU" sz="1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2704" marR="427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advClick="0" advTm="180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57158" y="571480"/>
          <a:ext cx="8501122" cy="5429288"/>
        </p:xfrm>
        <a:graphic>
          <a:graphicData uri="http://schemas.openxmlformats.org/drawingml/2006/table">
            <a:tbl>
              <a:tblPr/>
              <a:tblGrid>
                <a:gridCol w="4202313"/>
                <a:gridCol w="4298809"/>
              </a:tblGrid>
              <a:tr h="54292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14</a:t>
                      </a: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. </a:t>
                      </a:r>
                      <a:r>
                        <a:rPr lang="ru-RU" sz="1800" dirty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На рисунке приведен график зависимости потенциальной энергии груза от высоты его подъема над поверхностью земли. Какова масса этого груза?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latin typeface="Arial"/>
                          <a:ea typeface="Times New Roman"/>
                          <a:cs typeface="Times New Roman"/>
                        </a:rPr>
                        <a:t>   А) 20 </a:t>
                      </a:r>
                      <a:r>
                        <a:rPr lang="ru-RU" sz="2400" dirty="0" smtClean="0">
                          <a:latin typeface="Arial"/>
                          <a:ea typeface="Times New Roman"/>
                          <a:cs typeface="Times New Roman"/>
                        </a:rPr>
                        <a:t>кг         </a:t>
                      </a:r>
                      <a:r>
                        <a:rPr lang="ru-RU" sz="2400" dirty="0">
                          <a:latin typeface="Arial"/>
                          <a:ea typeface="Times New Roman"/>
                          <a:cs typeface="Times New Roman"/>
                        </a:rPr>
                        <a:t>Б) 2 </a:t>
                      </a:r>
                      <a:r>
                        <a:rPr lang="ru-RU" sz="2400" dirty="0" smtClean="0">
                          <a:latin typeface="Arial"/>
                          <a:ea typeface="Times New Roman"/>
                          <a:cs typeface="Times New Roman"/>
                        </a:rPr>
                        <a:t>кг      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400" dirty="0" smtClean="0">
                          <a:latin typeface="Arial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2400" dirty="0">
                          <a:latin typeface="Arial"/>
                          <a:ea typeface="Times New Roman"/>
                          <a:cs typeface="Times New Roman"/>
                        </a:rPr>
                        <a:t>В</a:t>
                      </a:r>
                      <a:r>
                        <a:rPr lang="ru-RU" sz="2400" dirty="0" smtClean="0">
                          <a:latin typeface="Arial"/>
                          <a:ea typeface="Times New Roman"/>
                          <a:cs typeface="Times New Roman"/>
                        </a:rPr>
                        <a:t>) 0,5 </a:t>
                      </a:r>
                      <a:r>
                        <a:rPr lang="ru-RU" sz="2400" dirty="0">
                          <a:latin typeface="Arial"/>
                          <a:ea typeface="Times New Roman"/>
                          <a:cs typeface="Times New Roman"/>
                        </a:rPr>
                        <a:t>кг       </a:t>
                      </a:r>
                      <a:r>
                        <a:rPr lang="ru-RU" sz="2400" dirty="0" smtClean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400" dirty="0">
                          <a:latin typeface="Arial"/>
                          <a:ea typeface="Times New Roman"/>
                          <a:cs typeface="Times New Roman"/>
                        </a:rPr>
                        <a:t>Г) 0,05 кг.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704" marR="427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54940" marR="1549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 14: </a:t>
                      </a:r>
                      <a:r>
                        <a:rPr lang="ru-RU" sz="1800" dirty="0">
                          <a:solidFill>
                            <a:srgbClr val="00206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На рисунке представлен график зависимости координаты тела массой 1кг от времени. Определить изменение импульса этого тела за 10 секунд.</a:t>
                      </a:r>
                      <a:r>
                        <a:rPr lang="ru-RU" sz="1800" dirty="0">
                          <a:solidFill>
                            <a:srgbClr val="00008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800" dirty="0">
                          <a:solidFill>
                            <a:srgbClr val="000080"/>
                          </a:solidFill>
                          <a:latin typeface="Times"/>
                          <a:ea typeface="Times New Roman"/>
                          <a:cs typeface="Times New Roman"/>
                        </a:rPr>
                      </a:b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А) 10 кг</a:t>
                      </a: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·</a:t>
                      </a: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м/с       Б)  0              В)  6 кг</a:t>
                      </a: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·</a:t>
                      </a: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м/с      </a:t>
                      </a:r>
                      <a:r>
                        <a:rPr lang="ru-RU" sz="2400" dirty="0" smtClean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Г)  60  кг</a:t>
                      </a: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·</a:t>
                      </a: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м/с           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704" marR="427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050" name="Рисунок 11" descr="http://festival.1september.ru/articles/411767/img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3357562"/>
            <a:ext cx="2357454" cy="2481331"/>
          </a:xfrm>
          <a:prstGeom prst="rect">
            <a:avLst/>
          </a:prstGeom>
          <a:noFill/>
        </p:spPr>
      </p:pic>
      <p:pic>
        <p:nvPicPr>
          <p:cNvPr id="2049" name="Рисунок 1709" descr="http://physics-regelman.com/high/Impulse/1/6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3500438"/>
            <a:ext cx="3292477" cy="2185134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2000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285992"/>
            <a:ext cx="8686800" cy="655530"/>
          </a:xfrm>
        </p:spPr>
        <p:txBody>
          <a:bodyPr>
            <a:normAutofit/>
          </a:bodyPr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500042"/>
            <a:ext cx="4191000" cy="5824558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  <a:buNone/>
            </a:pPr>
            <a:r>
              <a:rPr lang="ru-RU" sz="3200" b="1" dirty="0" smtClean="0"/>
              <a:t>15. </a:t>
            </a:r>
            <a:r>
              <a:rPr lang="ru-RU" dirty="0" smtClean="0"/>
              <a:t>Товарный вагон, движущийся с небольшой скоростью, сталкивается с другим вагоном и останавливается. При этом пружина буфера сжимается. Какие преобразования энергии происходят в этом процессе?</a:t>
            </a:r>
          </a:p>
          <a:p>
            <a:pPr>
              <a:buNone/>
            </a:pPr>
            <a:r>
              <a:rPr lang="ru-RU" sz="3400" b="1" i="1" dirty="0" smtClean="0">
                <a:latin typeface="Times New Roman" pitchFamily="18" charset="0"/>
                <a:cs typeface="Times New Roman" pitchFamily="18" charset="0"/>
              </a:rPr>
              <a:t>1) Кинетическая энергия вагона преобразуется в потенциальную энергию пружины</a:t>
            </a:r>
            <a:endParaRPr lang="ru-RU" sz="3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400" b="1" i="1" dirty="0" smtClean="0">
                <a:latin typeface="Times New Roman" pitchFamily="18" charset="0"/>
                <a:cs typeface="Times New Roman" pitchFamily="18" charset="0"/>
              </a:rPr>
              <a:t>2) Кинетическая энергия вагона преобразуется в его потенциальную энергию</a:t>
            </a:r>
            <a:endParaRPr lang="ru-RU" sz="3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400" b="1" i="1" dirty="0" smtClean="0">
                <a:latin typeface="Times New Roman" pitchFamily="18" charset="0"/>
                <a:cs typeface="Times New Roman" pitchFamily="18" charset="0"/>
              </a:rPr>
              <a:t>3) Потенциальная энергия пружины преобразуется в ее кинетическую энергию</a:t>
            </a:r>
            <a:endParaRPr lang="ru-RU" sz="3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400" b="1" i="1" dirty="0" smtClean="0">
                <a:latin typeface="Times New Roman" pitchFamily="18" charset="0"/>
                <a:cs typeface="Times New Roman" pitchFamily="18" charset="0"/>
              </a:rPr>
              <a:t>4) Внутренняя энергия пружины преобразуется в кинетическую энергию вагон</a:t>
            </a:r>
            <a:endParaRPr lang="ru-RU" sz="3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29124" y="428604"/>
            <a:ext cx="4562476" cy="614366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b="1" dirty="0" smtClean="0"/>
              <a:t>15. </a:t>
            </a:r>
            <a:r>
              <a:rPr lang="ru-RU" sz="1800" dirty="0" smtClean="0"/>
              <a:t>Парашютист спускается с неизменной скоростью, а энергия его взаимодействия с Землей</a:t>
            </a:r>
          </a:p>
          <a:p>
            <a:pPr>
              <a:buNone/>
            </a:pPr>
            <a:r>
              <a:rPr lang="ru-RU" sz="1800" dirty="0" smtClean="0"/>
              <a:t>      постепенно уменьшается. Как объяснить, что закон сохранения энергии при этом не нарушается?</a:t>
            </a:r>
          </a:p>
          <a:p>
            <a:pPr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1) потенциальная энергия парашю-тиста преобразуется полностью в его кинетическую энергию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2) полная механическая энергия не меняется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3) кинетическая энергия парашютиста полностью преобразуется во внутреннюю энергию парашютиста и воздуха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4) энергия взаимодействия парашю-тиста с Землей полностью преобразуется во внутреннюю энергию взаимодействовавших тел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12000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/>
          <p:cNvPicPr>
            <a:picLocks noGrp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4857752" y="1000108"/>
            <a:ext cx="1212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Вариант 1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 advTm="150000"/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158</TotalTime>
  <Words>1231</Words>
  <PresentationFormat>Экран (4:3)</PresentationFormat>
  <Paragraphs>142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    УРОК  ФИЗИКИ  В  10  КЛАССЕ</vt:lpstr>
      <vt:lpstr>Слайд 2</vt:lpstr>
      <vt:lpstr>Слайд 3</vt:lpstr>
      <vt:lpstr>Слайд 4</vt:lpstr>
      <vt:lpstr>Слайд 5</vt:lpstr>
      <vt:lpstr>Слайд 6</vt:lpstr>
      <vt:lpstr>Слайд 7</vt:lpstr>
      <vt:lpstr>  </vt:lpstr>
      <vt:lpstr>Слайд 9</vt:lpstr>
      <vt:lpstr>Слайд 10</vt:lpstr>
      <vt:lpstr>17. Как будут изменяться величины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SamLab.ws</cp:lastModifiedBy>
  <cp:revision>16</cp:revision>
  <dcterms:modified xsi:type="dcterms:W3CDTF">2012-08-27T12:36:17Z</dcterms:modified>
</cp:coreProperties>
</file>